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94" r:id="rId4"/>
    <p:sldId id="300" r:id="rId5"/>
    <p:sldId id="301" r:id="rId6"/>
    <p:sldId id="288" r:id="rId7"/>
    <p:sldId id="274" r:id="rId8"/>
    <p:sldId id="275" r:id="rId9"/>
    <p:sldId id="276" r:id="rId10"/>
    <p:sldId id="282" r:id="rId11"/>
    <p:sldId id="283" r:id="rId12"/>
    <p:sldId id="302" r:id="rId13"/>
    <p:sldId id="289" r:id="rId14"/>
    <p:sldId id="290" r:id="rId15"/>
    <p:sldId id="286" r:id="rId16"/>
    <p:sldId id="287" r:id="rId17"/>
    <p:sldId id="291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itchFamily="2" charset="0"/>
      <p:regular r:id="rId25"/>
      <p:bold r:id="rId26"/>
    </p:embeddedFont>
    <p:embeddedFont>
      <p:font typeface="Open Sans Light" pitchFamily="2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italic r:id="rId33"/>
    </p:embeddedFont>
    <p:embeddedFont>
      <p:font typeface="Roboto SemiBold" panose="02000000000000000000" pitchFamily="2" charset="0"/>
      <p:bold r:id="rId34"/>
      <p:boldItalic r:id="rId35"/>
    </p:embeddedFont>
    <p:embeddedFont>
      <p:font typeface="Sofia Sans" pitchFamily="2" charset="0"/>
      <p:regular r:id="rId36"/>
      <p:bold r:id="rId37"/>
      <p:italic r:id="rId38"/>
      <p:boldItalic r:id="rId39"/>
    </p:embeddedFont>
    <p:embeddedFont>
      <p:font typeface="Sofia Sans ExtraBold" pitchFamily="2" charset="0"/>
      <p:bold r:id="rId40"/>
      <p:boldItalic r:id="rId41"/>
    </p:embeddedFont>
    <p:embeddedFont>
      <p:font typeface="Sofia Sans Semi Condensed Light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0000"/>
    <a:srgbClr val="4A7EBB"/>
    <a:srgbClr val="FF5050"/>
    <a:srgbClr val="0070C0"/>
    <a:srgbClr val="00CC00"/>
    <a:srgbClr val="FF9999"/>
    <a:srgbClr val="333333"/>
    <a:srgbClr val="36D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2025-10-08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9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5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0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06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38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28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9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1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4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0">
            <a:extLst>
              <a:ext uri="{FF2B5EF4-FFF2-40B4-BE49-F238E27FC236}">
                <a16:creationId xmlns:a16="http://schemas.microsoft.com/office/drawing/2014/main" id="{E0267C82-B686-4603-870A-103CD410D5F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13B13-859C-4852-A325-354E308FC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4000" spc="-100" dirty="0"/>
            </a:lvl1pPr>
          </a:lstStyle>
          <a:p>
            <a:pPr lvl="0" algn="l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35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35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spc="-100" dirty="0">
                <a:ea typeface="Roboto SemiBold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FCF29BB-4915-4E7E-BDA2-1DEE17E6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5D5F8B-9CE1-47B7-9FD7-08636BAC8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9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225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559594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814388" lvl="3" indent="-129779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ctr" defTabSz="685800" rtl="0" eaLnBrk="1" latinLnBrk="0" hangingPunct="1">
        <a:spcBef>
          <a:spcPct val="0"/>
        </a:spcBef>
        <a:buNone/>
        <a:defRPr lang="en-US" sz="3000" b="1" kern="1200" spc="-75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1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Sofia Sans Semi Condensed Light" pitchFamily="2" charset="0"/>
        <a:buChar char="–"/>
        <a:defRPr lang="en-US" sz="18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Solution%20S05%20E02.html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Solution%20S05%20E05.html" TargetMode="External"/><Relationship Id="rId5" Type="http://schemas.openxmlformats.org/officeDocument/2006/relationships/hyperlink" Target="Solution%20S05%20E01.html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Solution%20S05%20E04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3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4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5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oeee/threejs-cs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1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Упражнение </a:t>
            </a:r>
            <a:r>
              <a:rPr lang="en-US"/>
              <a:t>S05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2B531-7B50-4A2A-9CC1-8399CDE95E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724150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10847C-3CE4-403F-A972-8B86F9ADD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5" y="3714750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Picture 14">
            <a:hlinkClick r:id="rId5" action="ppaction://hlinkfile"/>
            <a:extLst>
              <a:ext uri="{FF2B5EF4-FFF2-40B4-BE49-F238E27FC236}">
                <a16:creationId xmlns:a16="http://schemas.microsoft.com/office/drawing/2014/main" id="{4787294C-D047-466B-A49D-2301647B26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7" y="2724150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hlinkClick r:id="rId7" action="ppaction://hlinkfile"/>
            <a:extLst>
              <a:ext uri="{FF2B5EF4-FFF2-40B4-BE49-F238E27FC236}">
                <a16:creationId xmlns:a16="http://schemas.microsoft.com/office/drawing/2014/main" id="{7727F66B-341A-4EBD-9C87-BAB66D8E63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2724150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hlinkClick r:id="rId9" action="ppaction://hlinkfile"/>
            <a:extLst>
              <a:ext uri="{FF2B5EF4-FFF2-40B4-BE49-F238E27FC236}">
                <a16:creationId xmlns:a16="http://schemas.microsoft.com/office/drawing/2014/main" id="{DF8D2A80-4039-4BE4-9824-11C8D96F0F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0" y="3714750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hlinkClick r:id="rId11" action="ppaction://hlinkfile"/>
            <a:extLst>
              <a:ext uri="{FF2B5EF4-FFF2-40B4-BE49-F238E27FC236}">
                <a16:creationId xmlns:a16="http://schemas.microsoft.com/office/drawing/2014/main" id="{BFD9E3AB-8326-40EA-AC7B-90DA91CF89C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3714750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C67642D2-734B-4C62-8EA7-E0ACA316C35C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S05 E03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Порцеланова чаша</a:t>
            </a:r>
          </a:p>
          <a:p>
            <a:pPr lvl="1"/>
            <a:r>
              <a:rPr lang="bg-BG" dirty="0"/>
              <a:t>Конструирайте порцеланова чаша</a:t>
            </a:r>
          </a:p>
          <a:p>
            <a:pPr lvl="1"/>
            <a:r>
              <a:rPr lang="bg-BG" dirty="0"/>
              <a:t>Горният ръб да е заоблен</a:t>
            </a:r>
          </a:p>
          <a:p>
            <a:pPr lvl="1"/>
            <a:r>
              <a:rPr lang="bg-BG" dirty="0"/>
              <a:t>Долният ръб също да е заоблен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се комбинират </a:t>
            </a:r>
            <a:r>
              <a:rPr lang="en-US" dirty="0"/>
              <a:t>CSG</a:t>
            </a:r>
            <a:r>
              <a:rPr lang="bg-BG" dirty="0"/>
              <a:t> и не-</a:t>
            </a:r>
            <a:r>
              <a:rPr lang="en-US" dirty="0"/>
              <a:t>CSG</a:t>
            </a:r>
            <a:r>
              <a:rPr lang="bg-BG" dirty="0"/>
              <a:t> обекти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D22375B8-89DE-4B56-B720-257D334C5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0999C21E-3B71-4CA0-85C0-2A6012122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6433839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S05 E0</a:t>
            </a:r>
            <a:r>
              <a:rPr lang="bg-BG" dirty="0"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Хипербола</a:t>
            </a:r>
            <a:endParaRPr lang="ru-RU" dirty="0"/>
          </a:p>
          <a:p>
            <a:pPr lvl="1"/>
            <a:r>
              <a:rPr lang="bg-BG" dirty="0"/>
              <a:t>Конструирайте двата клона на хипербола</a:t>
            </a:r>
          </a:p>
          <a:p>
            <a:pPr lvl="1"/>
            <a:r>
              <a:rPr lang="bg-BG" dirty="0"/>
              <a:t>Използвайте </a:t>
            </a:r>
            <a:r>
              <a:rPr lang="en-US" dirty="0"/>
              <a:t>CSG</a:t>
            </a:r>
            <a:r>
              <a:rPr lang="bg-BG" dirty="0"/>
              <a:t>, а също и че хиперболата</a:t>
            </a:r>
            <a:br>
              <a:rPr lang="bg-BG" dirty="0"/>
            </a:br>
            <a:r>
              <a:rPr lang="bg-BG" dirty="0"/>
              <a:t>е едно от коничните сечения</a:t>
            </a:r>
          </a:p>
        </p:txBody>
      </p:sp>
    </p:spTree>
    <p:extLst>
      <p:ext uri="{BB962C8B-B14F-4D97-AF65-F5344CB8AC3E}">
        <p14:creationId xmlns:p14="http://schemas.microsoft.com/office/powerpoint/2010/main" val="174957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DEBFB8B3-4287-4C61-9A95-74A05A00A3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82993"/>
            <a:ext cx="5486400" cy="29775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005831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S05 E0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Зарче</a:t>
            </a:r>
            <a:endParaRPr lang="bg-BG" dirty="0"/>
          </a:p>
          <a:p>
            <a:pPr lvl="1"/>
            <a:r>
              <a:rPr lang="bg-BG" dirty="0"/>
              <a:t>Конструирайте кухо зарче</a:t>
            </a:r>
          </a:p>
          <a:p>
            <a:pPr lvl="1"/>
            <a:r>
              <a:rPr lang="bg-BG" dirty="0"/>
              <a:t>От дупките му струи светлина</a:t>
            </a:r>
          </a:p>
          <a:p>
            <a:pPr lvl="1"/>
            <a:r>
              <a:rPr lang="bg-BG" dirty="0"/>
              <a:t>Докато се върти, през дупките се осветява платформа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Спускане на светлинни лъчи, направени чрез хвърляне</a:t>
            </a:r>
            <a:br>
              <a:rPr lang="bg-BG" dirty="0"/>
            </a:br>
            <a:r>
              <a:rPr lang="bg-BG" dirty="0"/>
              <a:t>на сянка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EEFF1956-3FEA-4AF1-881E-C22DB4B95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6" y="1085850"/>
            <a:ext cx="5475869" cy="29718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S05 E0</a:t>
            </a:r>
            <a:r>
              <a:rPr lang="bg-BG" dirty="0"/>
              <a:t>6*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Профили</a:t>
            </a:r>
            <a:endParaRPr lang="ru-RU" dirty="0"/>
          </a:p>
          <a:p>
            <a:pPr lvl="1"/>
            <a:r>
              <a:rPr lang="bg-BG" dirty="0"/>
              <a:t>Конструирайте тяло, което от три гледни точки</a:t>
            </a:r>
            <a:br>
              <a:rPr lang="bg-BG" dirty="0"/>
            </a:br>
            <a:r>
              <a:rPr lang="bg-BG" dirty="0"/>
              <a:t>има следните профили: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направите нещо, което не виждате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86050" y="2706565"/>
            <a:ext cx="3943350" cy="1160585"/>
            <a:chOff x="2057400" y="3505200"/>
            <a:chExt cx="5257800" cy="1547447"/>
          </a:xfrm>
        </p:grpSpPr>
        <p:sp>
          <p:nvSpPr>
            <p:cNvPr id="5" name="Oval 4"/>
            <p:cNvSpPr/>
            <p:nvPr/>
          </p:nvSpPr>
          <p:spPr>
            <a:xfrm>
              <a:off x="3874477" y="3505200"/>
              <a:ext cx="1547446" cy="1547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261338" y="3892062"/>
              <a:ext cx="773723" cy="773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52675" y="3505200"/>
              <a:ext cx="377603" cy="15474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6352675" y="3505200"/>
              <a:ext cx="377603" cy="15474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42322" y="3505200"/>
              <a:ext cx="377603" cy="15474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2250831" y="3311769"/>
              <a:ext cx="386862" cy="7737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3024554" y="4472354"/>
              <a:ext cx="386862" cy="7737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350" dirty="0">
                <a:latin typeface="Sofi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01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Обектни изрази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CSG (Constructive Solid Geometry)</a:t>
            </a:r>
            <a:endParaRPr lang="bg-BG"/>
          </a:p>
          <a:p>
            <a:pPr lvl="1"/>
            <a:r>
              <a:rPr lang="bg-BG"/>
              <a:t>Конструктивна геометрия</a:t>
            </a:r>
          </a:p>
          <a:p>
            <a:pPr lvl="1"/>
            <a:r>
              <a:rPr lang="bg-BG"/>
              <a:t>Операции над геометрични обекти</a:t>
            </a:r>
          </a:p>
          <a:p>
            <a:r>
              <a:rPr lang="bg-BG"/>
              <a:t>Операции</a:t>
            </a:r>
          </a:p>
          <a:p>
            <a:pPr lvl="1"/>
            <a:r>
              <a:rPr lang="bg-BG"/>
              <a:t>Събиране/обединение</a:t>
            </a:r>
          </a:p>
          <a:p>
            <a:pPr lvl="1"/>
            <a:r>
              <a:rPr lang="bg-BG"/>
              <a:t>Умножение/сечение</a:t>
            </a:r>
          </a:p>
          <a:p>
            <a:pPr lvl="1"/>
            <a:r>
              <a:rPr lang="bg-BG"/>
              <a:t>Изваждане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375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Библиотека </a:t>
            </a:r>
            <a:r>
              <a:rPr lang="en-GB"/>
              <a:t>CSG.js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Библиотека </a:t>
            </a:r>
            <a:r>
              <a:rPr lang="en-GB"/>
              <a:t>CSG.js</a:t>
            </a:r>
            <a:endParaRPr lang="bg-BG"/>
          </a:p>
          <a:p>
            <a:pPr lvl="1"/>
            <a:r>
              <a:rPr lang="bg-BG"/>
              <a:t>Добавя възможност за</a:t>
            </a:r>
            <a:r>
              <a:rPr lang="en-US"/>
              <a:t> CSG</a:t>
            </a:r>
            <a:r>
              <a:rPr lang="bg-BG"/>
              <a:t> операции</a:t>
            </a:r>
          </a:p>
          <a:p>
            <a:pPr lvl="1"/>
            <a:r>
              <a:rPr lang="bg-BG"/>
              <a:t>Съвместима с </a:t>
            </a:r>
            <a:r>
              <a:rPr lang="en-US"/>
              <a:t>Three.js</a:t>
            </a:r>
          </a:p>
          <a:p>
            <a:pPr lvl="1"/>
            <a:r>
              <a:rPr lang="bg-BG"/>
              <a:t>Сорс: </a:t>
            </a:r>
            <a:r>
              <a:rPr lang="en-GB">
                <a:hlinkClick r:id="rId3"/>
              </a:rPr>
              <a:t>github.com/looeee/threejs-csg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0302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Включване</a:t>
            </a:r>
          </a:p>
          <a:p>
            <a:pPr lvl="1"/>
            <a:r>
              <a:rPr lang="bg-BG" dirty="0"/>
              <a:t>Аналогично на </a:t>
            </a:r>
            <a:r>
              <a:rPr lang="en-US" dirty="0"/>
              <a:t>Three.js – </a:t>
            </a:r>
            <a:r>
              <a:rPr lang="bg-BG" dirty="0"/>
              <a:t>път към </a:t>
            </a:r>
            <a:r>
              <a:rPr lang="en-US" dirty="0"/>
              <a:t>CSG</a:t>
            </a:r>
            <a:r>
              <a:rPr lang="bg-BG" dirty="0"/>
              <a:t> в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importmaps</a:t>
            </a:r>
            <a:r>
              <a:rPr lang="bg-BG" dirty="0"/>
              <a:t> и самото включване в </a:t>
            </a:r>
            <a:r>
              <a:rPr lang="en-US" dirty="0">
                <a:solidFill>
                  <a:schemeClr val="tx1"/>
                </a:solidFill>
                <a:latin typeface="Sofia Sans" pitchFamily="2" charset="0"/>
              </a:rPr>
              <a:t>import</a:t>
            </a:r>
          </a:p>
          <a:p>
            <a:r>
              <a:rPr lang="bg-BG" dirty="0"/>
              <a:t>Стъпка 1</a:t>
            </a:r>
          </a:p>
          <a:p>
            <a:pPr lvl="1"/>
            <a:r>
              <a:rPr lang="bg-BG" dirty="0"/>
              <a:t>Създават се </a:t>
            </a:r>
            <a:r>
              <a:rPr lang="en-US" dirty="0" err="1">
                <a:solidFill>
                  <a:schemeClr val="tx1"/>
                </a:solidFill>
                <a:latin typeface="Sofia Sans" pitchFamily="2" charset="0"/>
              </a:rPr>
              <a:t>THREE.Mesh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bg-BG" dirty="0"/>
              <a:t>обектите, от които ще се генерира крайният обект</a:t>
            </a:r>
          </a:p>
          <a:p>
            <a:pPr lvl="1"/>
            <a:r>
              <a:rPr lang="bg-BG" dirty="0"/>
              <a:t>Създава се </a:t>
            </a:r>
            <a:r>
              <a:rPr lang="en-US" dirty="0"/>
              <a:t>CSG</a:t>
            </a:r>
            <a:r>
              <a:rPr lang="bg-BG" dirty="0"/>
              <a:t> обект с </a:t>
            </a:r>
            <a:r>
              <a:rPr lang="en-GB" dirty="0" err="1">
                <a:latin typeface="Sofia Sans" pitchFamily="2" charset="0"/>
              </a:rPr>
              <a:t>csg</a:t>
            </a:r>
            <a:r>
              <a:rPr lang="en-GB" dirty="0">
                <a:latin typeface="Sofia Sans" pitchFamily="2" charset="0"/>
              </a:rPr>
              <a:t> = new </a:t>
            </a:r>
            <a:r>
              <a:rPr lang="en-US" dirty="0">
                <a:latin typeface="Sofia Sans" pitchFamily="2" charset="0"/>
              </a:rPr>
              <a:t>CSG</a:t>
            </a:r>
            <a:r>
              <a:rPr lang="en-GB" dirty="0">
                <a:latin typeface="Sofia Sans" pitchFamily="2" charset="0"/>
              </a:rPr>
              <a:t>()</a:t>
            </a:r>
            <a:endParaRPr lang="bg-BG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8829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Стъпка 2</a:t>
            </a:r>
            <a:endParaRPr lang="en-US" dirty="0"/>
          </a:p>
          <a:p>
            <a:pPr lvl="1"/>
            <a:r>
              <a:rPr lang="bg-BG" dirty="0"/>
              <a:t>Извършват се желаните операции</a:t>
            </a:r>
          </a:p>
          <a:p>
            <a:pPr lvl="1"/>
            <a:r>
              <a:rPr lang="bg-BG" dirty="0"/>
              <a:t>Обединение</a:t>
            </a:r>
            <a:r>
              <a:rPr lang="en-US" dirty="0"/>
              <a:t> A+B:</a:t>
            </a:r>
            <a:r>
              <a:rPr lang="en-GB" dirty="0"/>
              <a:t> </a:t>
            </a:r>
            <a:r>
              <a:rPr lang="en-GB" dirty="0" err="1">
                <a:solidFill>
                  <a:schemeClr val="tx1"/>
                </a:solidFill>
              </a:rPr>
              <a:t>csg.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union</a:t>
            </a:r>
            <a:r>
              <a:rPr lang="en-GB" dirty="0">
                <a:solidFill>
                  <a:schemeClr val="tx1"/>
                </a:solidFill>
              </a:rPr>
              <a:t>([A,B])</a:t>
            </a:r>
          </a:p>
          <a:p>
            <a:pPr lvl="1"/>
            <a:r>
              <a:rPr lang="bg-BG" dirty="0"/>
              <a:t>Сечение</a:t>
            </a:r>
            <a:r>
              <a:rPr lang="en-GB" dirty="0"/>
              <a:t> </a:t>
            </a:r>
            <a:r>
              <a:rPr lang="en-US" dirty="0"/>
              <a:t>A</a:t>
            </a:r>
            <a:r>
              <a:rPr lang="en-US" dirty="0">
                <a:sym typeface="Symbol"/>
              </a:rPr>
              <a:t></a:t>
            </a:r>
            <a:r>
              <a:rPr lang="en-US" dirty="0"/>
              <a:t>B:</a:t>
            </a:r>
            <a:r>
              <a:rPr lang="en-GB" dirty="0"/>
              <a:t> </a:t>
            </a:r>
            <a:r>
              <a:rPr lang="en-US" dirty="0" err="1">
                <a:solidFill>
                  <a:schemeClr val="tx1"/>
                </a:solidFill>
              </a:rPr>
              <a:t>csg</a:t>
            </a:r>
            <a:r>
              <a:rPr lang="en-GB" dirty="0">
                <a:solidFill>
                  <a:schemeClr val="tx1"/>
                </a:solidFill>
              </a:rPr>
              <a:t>.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intersect</a:t>
            </a:r>
            <a:r>
              <a:rPr lang="en-GB" dirty="0">
                <a:solidFill>
                  <a:schemeClr val="tx1"/>
                </a:solidFill>
              </a:rPr>
              <a:t>([A,B])</a:t>
            </a:r>
          </a:p>
          <a:p>
            <a:pPr lvl="1"/>
            <a:r>
              <a:rPr lang="bg-BG" dirty="0"/>
              <a:t>Изваждане</a:t>
            </a:r>
            <a:r>
              <a:rPr lang="en-US" dirty="0"/>
              <a:t> A</a:t>
            </a:r>
            <a:r>
              <a:rPr lang="en-US" dirty="0">
                <a:sym typeface="Symbol"/>
              </a:rPr>
              <a:t></a:t>
            </a:r>
            <a:r>
              <a:rPr lang="en-US" dirty="0"/>
              <a:t>B:</a:t>
            </a:r>
            <a:r>
              <a:rPr lang="en-GB" dirty="0"/>
              <a:t> </a:t>
            </a:r>
            <a:r>
              <a:rPr lang="en-US" dirty="0" err="1">
                <a:solidFill>
                  <a:schemeClr val="tx1"/>
                </a:solidFill>
              </a:rPr>
              <a:t>csg</a:t>
            </a:r>
            <a:r>
              <a:rPr lang="en-GB" dirty="0">
                <a:solidFill>
                  <a:schemeClr val="tx1"/>
                </a:solidFill>
              </a:rPr>
              <a:t>.</a:t>
            </a:r>
            <a:r>
              <a:rPr lang="en-GB" dirty="0">
                <a:solidFill>
                  <a:schemeClr val="tx1"/>
                </a:solidFill>
                <a:latin typeface="Sofia Sans" pitchFamily="2" charset="0"/>
              </a:rPr>
              <a:t>subtract</a:t>
            </a:r>
            <a:r>
              <a:rPr lang="en-GB" dirty="0">
                <a:solidFill>
                  <a:schemeClr val="tx1"/>
                </a:solidFill>
              </a:rPr>
              <a:t>([A,B])</a:t>
            </a:r>
            <a:endParaRPr lang="bg-BG" dirty="0">
              <a:solidFill>
                <a:schemeClr val="tx1"/>
              </a:solidFill>
            </a:endParaRPr>
          </a:p>
          <a:p>
            <a:r>
              <a:rPr lang="bg-BG" dirty="0"/>
              <a:t>Стъпка 3</a:t>
            </a:r>
          </a:p>
          <a:p>
            <a:pPr lvl="1"/>
            <a:r>
              <a:rPr lang="bg-BG" dirty="0"/>
              <a:t>Резултатният </a:t>
            </a:r>
            <a:r>
              <a:rPr lang="en-US" dirty="0"/>
              <a:t>CSG</a:t>
            </a:r>
            <a:r>
              <a:rPr lang="bg-BG" dirty="0"/>
              <a:t> обект се преобразува обратно</a:t>
            </a:r>
            <a:br>
              <a:rPr lang="bg-BG" dirty="0"/>
            </a:br>
            <a:r>
              <a:rPr lang="bg-BG" dirty="0"/>
              <a:t>до </a:t>
            </a:r>
            <a:r>
              <a:rPr lang="en-US" dirty="0"/>
              <a:t>3D </a:t>
            </a:r>
            <a:r>
              <a:rPr lang="bg-BG" dirty="0"/>
              <a:t>обект</a:t>
            </a:r>
            <a:r>
              <a:rPr lang="en-US" dirty="0"/>
              <a:t> </a:t>
            </a:r>
            <a:r>
              <a:rPr lang="en-GB" dirty="0" err="1">
                <a:solidFill>
                  <a:schemeClr val="tx1"/>
                </a:solidFill>
              </a:rPr>
              <a:t>obj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dirty="0" err="1">
                <a:solidFill>
                  <a:schemeClr val="tx1"/>
                </a:solidFill>
              </a:rPr>
              <a:t>csg.</a:t>
            </a:r>
            <a:r>
              <a:rPr lang="en-GB" dirty="0" err="1">
                <a:solidFill>
                  <a:schemeClr val="tx1"/>
                </a:solidFill>
                <a:latin typeface="Sofia Sans" pitchFamily="2" charset="0"/>
              </a:rPr>
              <a:t>toMesh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bg-B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6589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S05 E01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Тръба с дебела стена</a:t>
            </a:r>
          </a:p>
          <a:p>
            <a:pPr lvl="1"/>
            <a:r>
              <a:rPr lang="bg-BG" dirty="0"/>
              <a:t>Конструирайте цилиндрична тръба</a:t>
            </a:r>
          </a:p>
          <a:p>
            <a:pPr lvl="1"/>
            <a:r>
              <a:rPr lang="bg-BG" dirty="0"/>
              <a:t>Стената ѝ има дебелина</a:t>
            </a:r>
            <a:endParaRPr lang="en-US" dirty="0"/>
          </a:p>
          <a:p>
            <a:pPr lvl="1"/>
            <a:r>
              <a:rPr lang="bg-BG" dirty="0"/>
              <a:t>За пример е дадена плочка с дупка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Първи опит с конструктивна геометрия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E81A67B5-CE6F-4136-A465-87308E23A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85850"/>
            <a:ext cx="5481134" cy="29746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en-US" dirty="0"/>
              <a:t>S05 E02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Пепелник-сувенир</a:t>
            </a:r>
          </a:p>
          <a:p>
            <a:pPr lvl="1"/>
            <a:r>
              <a:rPr lang="bg-BG" dirty="0"/>
              <a:t>Конструирайте златен пепелник</a:t>
            </a:r>
          </a:p>
          <a:p>
            <a:pPr lvl="1"/>
            <a:r>
              <a:rPr lang="bg-BG" dirty="0"/>
              <a:t>Осмоъгълна форма</a:t>
            </a:r>
          </a:p>
          <a:p>
            <a:pPr lvl="1"/>
            <a:r>
              <a:rPr lang="bg-BG" dirty="0"/>
              <a:t>За четирима</a:t>
            </a:r>
          </a:p>
          <a:p>
            <a:r>
              <a:rPr lang="bg-BG" dirty="0"/>
              <a:t>Защо?</a:t>
            </a:r>
          </a:p>
          <a:p>
            <a:pPr lvl="1"/>
            <a:r>
              <a:rPr lang="bg-BG" dirty="0"/>
              <a:t>За да пробвате начин за </a:t>
            </a:r>
            <a:r>
              <a:rPr lang="en-US" dirty="0"/>
              <a:t>CSG</a:t>
            </a:r>
            <a:r>
              <a:rPr lang="bg-BG" dirty="0"/>
              <a:t> с повече от два обекта едновременно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F4805CBD-442F-4AC9-BD71-5444D4117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85850"/>
            <a:ext cx="5481134" cy="29746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Roboto SemiBold</vt:lpstr>
      <vt:lpstr>Open Sans</vt:lpstr>
      <vt:lpstr>Symbol</vt:lpstr>
      <vt:lpstr>Arial</vt:lpstr>
      <vt:lpstr>Sofia Sans Semi Condensed Light</vt:lpstr>
      <vt:lpstr>Open Sans Light</vt:lpstr>
      <vt:lpstr>Roboto Light</vt:lpstr>
      <vt:lpstr>Calibri</vt:lpstr>
      <vt:lpstr>Sofia Sans ExtraBold</vt:lpstr>
      <vt:lpstr>Roboto</vt:lpstr>
      <vt:lpstr>Sofia Sans</vt:lpstr>
      <vt:lpstr>Office Theme</vt:lpstr>
      <vt:lpstr>PowerPoint Presentation</vt:lpstr>
      <vt:lpstr>Обектни изрази</vt:lpstr>
      <vt:lpstr>Библиотека CSG.js</vt:lpstr>
      <vt:lpstr>PowerPoint Presentation</vt:lpstr>
      <vt:lpstr>PowerPoint Presentation</vt:lpstr>
      <vt:lpstr>Задача S05 E01</vt:lpstr>
      <vt:lpstr>PowerPoint Presentation</vt:lpstr>
      <vt:lpstr>Задача S05 E02</vt:lpstr>
      <vt:lpstr>PowerPoint Presentation</vt:lpstr>
      <vt:lpstr>Задача S05 E03</vt:lpstr>
      <vt:lpstr>PowerPoint Presentation</vt:lpstr>
      <vt:lpstr>PowerPoint Presentation</vt:lpstr>
      <vt:lpstr>Задача S05 E04</vt:lpstr>
      <vt:lpstr>PowerPoint Presentation</vt:lpstr>
      <vt:lpstr>Задача S05 E05</vt:lpstr>
      <vt:lpstr>PowerPoint Presentation</vt:lpstr>
      <vt:lpstr>Задача S05 E06*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2012-07-28T11:33:16Z</dcterms:created>
  <dcterms:modified xsi:type="dcterms:W3CDTF">2025-10-09T06:56:06Z</dcterms:modified>
</cp:coreProperties>
</file>